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56" r:id="rId1"/>
  </p:sldMasterIdLst>
  <p:sldIdLst>
    <p:sldId id="258" r:id="rId2"/>
    <p:sldId id="273" r:id="rId3"/>
    <p:sldId id="259" r:id="rId4"/>
    <p:sldId id="264" r:id="rId5"/>
    <p:sldId id="266" r:id="rId6"/>
    <p:sldId id="267" r:id="rId7"/>
    <p:sldId id="268" r:id="rId8"/>
    <p:sldId id="269" r:id="rId9"/>
    <p:sldId id="272" r:id="rId10"/>
    <p:sldId id="270" r:id="rId11"/>
    <p:sldId id="271" r:id="rId12"/>
    <p:sldId id="274"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ekshant taya" initials="dt" lastIdx="1" clrIdx="0">
    <p:extLst>
      <p:ext uri="{19B8F6BF-5375-455C-9EA6-DF929625EA0E}">
        <p15:presenceInfo xmlns:p15="http://schemas.microsoft.com/office/powerpoint/2012/main" userId="9d8e764053cb170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21" autoAdjust="0"/>
    <p:restoredTop sz="94660"/>
  </p:normalViewPr>
  <p:slideViewPr>
    <p:cSldViewPr snapToGrid="0">
      <p:cViewPr varScale="1">
        <p:scale>
          <a:sx n="74" d="100"/>
          <a:sy n="74" d="100"/>
        </p:scale>
        <p:origin x="570" y="5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0-03T11:01:49.615" idx="1">
    <p:pos x="7680" y="19"/>
    <p:text/>
    <p:extLst>
      <p:ext uri="{C676402C-5697-4E1C-873F-D02D1690AC5C}">
        <p15:threadingInfo xmlns:p15="http://schemas.microsoft.com/office/powerpoint/2012/main" timeZoneBias="-33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862A314-64FB-4489-95BB-6DA42F3EFBB1}" type="datetimeFigureOut">
              <a:rPr lang="en-IN" smtClean="0"/>
              <a:t>04-10-2020</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53AFDE04-44FB-43EE-8239-6DD7006F1D30}" type="slidenum">
              <a:rPr lang="en-IN" smtClean="0"/>
              <a:t>‹#›</a:t>
            </a:fld>
            <a:endParaRPr lang="en-IN"/>
          </a:p>
        </p:txBody>
      </p:sp>
    </p:spTree>
    <p:extLst>
      <p:ext uri="{BB962C8B-B14F-4D97-AF65-F5344CB8AC3E}">
        <p14:creationId xmlns:p14="http://schemas.microsoft.com/office/powerpoint/2010/main" val="2003991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2A314-64FB-4489-95BB-6DA42F3EFBB1}" type="datetimeFigureOut">
              <a:rPr lang="en-IN" smtClean="0"/>
              <a:t>04-10-2020</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3AFDE04-44FB-43EE-8239-6DD7006F1D30}" type="slidenum">
              <a:rPr lang="en-IN" smtClean="0"/>
              <a:t>‹#›</a:t>
            </a:fld>
            <a:endParaRPr lang="en-IN"/>
          </a:p>
        </p:txBody>
      </p:sp>
    </p:spTree>
    <p:extLst>
      <p:ext uri="{BB962C8B-B14F-4D97-AF65-F5344CB8AC3E}">
        <p14:creationId xmlns:p14="http://schemas.microsoft.com/office/powerpoint/2010/main" val="943120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2A314-64FB-4489-95BB-6DA42F3EFBB1}" type="datetimeFigureOut">
              <a:rPr lang="en-IN" smtClean="0"/>
              <a:t>04-10-2020</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3AFDE04-44FB-43EE-8239-6DD7006F1D30}"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8234140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862A314-64FB-4489-95BB-6DA42F3EFBB1}" type="datetimeFigureOut">
              <a:rPr lang="en-IN" smtClean="0"/>
              <a:t>04-10-2020</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3AFDE04-44FB-43EE-8239-6DD7006F1D30}" type="slidenum">
              <a:rPr lang="en-IN" smtClean="0"/>
              <a:t>‹#›</a:t>
            </a:fld>
            <a:endParaRPr lang="en-IN"/>
          </a:p>
        </p:txBody>
      </p:sp>
    </p:spTree>
    <p:extLst>
      <p:ext uri="{BB962C8B-B14F-4D97-AF65-F5344CB8AC3E}">
        <p14:creationId xmlns:p14="http://schemas.microsoft.com/office/powerpoint/2010/main" val="28688237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862A314-64FB-4489-95BB-6DA42F3EFBB1}" type="datetimeFigureOut">
              <a:rPr lang="en-IN" smtClean="0"/>
              <a:t>04-10-2020</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3AFDE04-44FB-43EE-8239-6DD7006F1D30}"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8412250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862A314-64FB-4489-95BB-6DA42F3EFBB1}" type="datetimeFigureOut">
              <a:rPr lang="en-IN" smtClean="0"/>
              <a:t>04-10-2020</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3AFDE04-44FB-43EE-8239-6DD7006F1D30}" type="slidenum">
              <a:rPr lang="en-IN" smtClean="0"/>
              <a:t>‹#›</a:t>
            </a:fld>
            <a:endParaRPr lang="en-IN"/>
          </a:p>
        </p:txBody>
      </p:sp>
    </p:spTree>
    <p:extLst>
      <p:ext uri="{BB962C8B-B14F-4D97-AF65-F5344CB8AC3E}">
        <p14:creationId xmlns:p14="http://schemas.microsoft.com/office/powerpoint/2010/main" val="18040182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62A314-64FB-4489-95BB-6DA42F3EFBB1}" type="datetimeFigureOut">
              <a:rPr lang="en-IN" smtClean="0"/>
              <a:t>04-10-2020</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3AFDE04-44FB-43EE-8239-6DD7006F1D30}" type="slidenum">
              <a:rPr lang="en-IN" smtClean="0"/>
              <a:t>‹#›</a:t>
            </a:fld>
            <a:endParaRPr lang="en-IN"/>
          </a:p>
        </p:txBody>
      </p:sp>
    </p:spTree>
    <p:extLst>
      <p:ext uri="{BB962C8B-B14F-4D97-AF65-F5344CB8AC3E}">
        <p14:creationId xmlns:p14="http://schemas.microsoft.com/office/powerpoint/2010/main" val="10256736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62A314-64FB-4489-95BB-6DA42F3EFBB1}" type="datetimeFigureOut">
              <a:rPr lang="en-IN" smtClean="0"/>
              <a:t>04-10-2020</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3AFDE04-44FB-43EE-8239-6DD7006F1D30}" type="slidenum">
              <a:rPr lang="en-IN" smtClean="0"/>
              <a:t>‹#›</a:t>
            </a:fld>
            <a:endParaRPr lang="en-IN"/>
          </a:p>
        </p:txBody>
      </p:sp>
    </p:spTree>
    <p:extLst>
      <p:ext uri="{BB962C8B-B14F-4D97-AF65-F5344CB8AC3E}">
        <p14:creationId xmlns:p14="http://schemas.microsoft.com/office/powerpoint/2010/main" val="3124009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62A314-64FB-4489-95BB-6DA42F3EFBB1}" type="datetimeFigureOut">
              <a:rPr lang="en-IN" smtClean="0"/>
              <a:t>04-10-2020</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3AFDE04-44FB-43EE-8239-6DD7006F1D30}" type="slidenum">
              <a:rPr lang="en-IN" smtClean="0"/>
              <a:t>‹#›</a:t>
            </a:fld>
            <a:endParaRPr lang="en-IN"/>
          </a:p>
        </p:txBody>
      </p:sp>
    </p:spTree>
    <p:extLst>
      <p:ext uri="{BB962C8B-B14F-4D97-AF65-F5344CB8AC3E}">
        <p14:creationId xmlns:p14="http://schemas.microsoft.com/office/powerpoint/2010/main" val="1246714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2A314-64FB-4489-95BB-6DA42F3EFBB1}" type="datetimeFigureOut">
              <a:rPr lang="en-IN" smtClean="0"/>
              <a:t>04-10-2020</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3AFDE04-44FB-43EE-8239-6DD7006F1D30}" type="slidenum">
              <a:rPr lang="en-IN" smtClean="0"/>
              <a:t>‹#›</a:t>
            </a:fld>
            <a:endParaRPr lang="en-IN"/>
          </a:p>
        </p:txBody>
      </p:sp>
    </p:spTree>
    <p:extLst>
      <p:ext uri="{BB962C8B-B14F-4D97-AF65-F5344CB8AC3E}">
        <p14:creationId xmlns:p14="http://schemas.microsoft.com/office/powerpoint/2010/main" val="646185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862A314-64FB-4489-95BB-6DA42F3EFBB1}" type="datetimeFigureOut">
              <a:rPr lang="en-IN" smtClean="0"/>
              <a:t>04-10-2020</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53AFDE04-44FB-43EE-8239-6DD7006F1D30}" type="slidenum">
              <a:rPr lang="en-IN" smtClean="0"/>
              <a:t>‹#›</a:t>
            </a:fld>
            <a:endParaRPr lang="en-IN"/>
          </a:p>
        </p:txBody>
      </p:sp>
    </p:spTree>
    <p:extLst>
      <p:ext uri="{BB962C8B-B14F-4D97-AF65-F5344CB8AC3E}">
        <p14:creationId xmlns:p14="http://schemas.microsoft.com/office/powerpoint/2010/main" val="14530522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862A314-64FB-4489-95BB-6DA42F3EFBB1}" type="datetimeFigureOut">
              <a:rPr lang="en-IN" smtClean="0"/>
              <a:t>04-10-2020</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53AFDE04-44FB-43EE-8239-6DD7006F1D30}" type="slidenum">
              <a:rPr lang="en-IN" smtClean="0"/>
              <a:t>‹#›</a:t>
            </a:fld>
            <a:endParaRPr lang="en-IN"/>
          </a:p>
        </p:txBody>
      </p:sp>
    </p:spTree>
    <p:extLst>
      <p:ext uri="{BB962C8B-B14F-4D97-AF65-F5344CB8AC3E}">
        <p14:creationId xmlns:p14="http://schemas.microsoft.com/office/powerpoint/2010/main" val="3200347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862A314-64FB-4489-95BB-6DA42F3EFBB1}" type="datetimeFigureOut">
              <a:rPr lang="en-IN" smtClean="0"/>
              <a:t>04-10-2020</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53AFDE04-44FB-43EE-8239-6DD7006F1D30}" type="slidenum">
              <a:rPr lang="en-IN" smtClean="0"/>
              <a:t>‹#›</a:t>
            </a:fld>
            <a:endParaRPr lang="en-IN"/>
          </a:p>
        </p:txBody>
      </p:sp>
    </p:spTree>
    <p:extLst>
      <p:ext uri="{BB962C8B-B14F-4D97-AF65-F5344CB8AC3E}">
        <p14:creationId xmlns:p14="http://schemas.microsoft.com/office/powerpoint/2010/main" val="262769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62A314-64FB-4489-95BB-6DA42F3EFBB1}" type="datetimeFigureOut">
              <a:rPr lang="en-IN" smtClean="0"/>
              <a:t>04-10-2020</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53AFDE04-44FB-43EE-8239-6DD7006F1D30}" type="slidenum">
              <a:rPr lang="en-IN" smtClean="0"/>
              <a:t>‹#›</a:t>
            </a:fld>
            <a:endParaRPr lang="en-IN"/>
          </a:p>
        </p:txBody>
      </p:sp>
    </p:spTree>
    <p:extLst>
      <p:ext uri="{BB962C8B-B14F-4D97-AF65-F5344CB8AC3E}">
        <p14:creationId xmlns:p14="http://schemas.microsoft.com/office/powerpoint/2010/main" val="4220598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62A314-64FB-4489-95BB-6DA42F3EFBB1}" type="datetimeFigureOut">
              <a:rPr lang="en-IN" smtClean="0"/>
              <a:t>04-10-2020</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53AFDE04-44FB-43EE-8239-6DD7006F1D30}" type="slidenum">
              <a:rPr lang="en-IN" smtClean="0"/>
              <a:t>‹#›</a:t>
            </a:fld>
            <a:endParaRPr lang="en-IN"/>
          </a:p>
        </p:txBody>
      </p:sp>
    </p:spTree>
    <p:extLst>
      <p:ext uri="{BB962C8B-B14F-4D97-AF65-F5344CB8AC3E}">
        <p14:creationId xmlns:p14="http://schemas.microsoft.com/office/powerpoint/2010/main" val="11923298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62A314-64FB-4489-95BB-6DA42F3EFBB1}" type="datetimeFigureOut">
              <a:rPr lang="en-IN" smtClean="0"/>
              <a:t>04-10-2020</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3AFDE04-44FB-43EE-8239-6DD7006F1D30}" type="slidenum">
              <a:rPr lang="en-IN" smtClean="0"/>
              <a:t>‹#›</a:t>
            </a:fld>
            <a:endParaRPr lang="en-IN"/>
          </a:p>
        </p:txBody>
      </p:sp>
    </p:spTree>
    <p:extLst>
      <p:ext uri="{BB962C8B-B14F-4D97-AF65-F5344CB8AC3E}">
        <p14:creationId xmlns:p14="http://schemas.microsoft.com/office/powerpoint/2010/main" val="25072337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3862A314-64FB-4489-95BB-6DA42F3EFBB1}" type="datetimeFigureOut">
              <a:rPr lang="en-IN" smtClean="0"/>
              <a:t>04-10-2020</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53AFDE04-44FB-43EE-8239-6DD7006F1D30}" type="slidenum">
              <a:rPr lang="en-IN" smtClean="0"/>
              <a:t>‹#›</a:t>
            </a:fld>
            <a:endParaRPr lang="en-IN"/>
          </a:p>
        </p:txBody>
      </p:sp>
    </p:spTree>
    <p:extLst>
      <p:ext uri="{BB962C8B-B14F-4D97-AF65-F5344CB8AC3E}">
        <p14:creationId xmlns:p14="http://schemas.microsoft.com/office/powerpoint/2010/main" val="1953154772"/>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 id="2147483869" r:id="rId13"/>
    <p:sldLayoutId id="2147483870" r:id="rId14"/>
    <p:sldLayoutId id="2147483871" r:id="rId15"/>
    <p:sldLayoutId id="2147483872"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comments" Target="../comments/commen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Arduino_Uno#cite_note-priceton-4" TargetMode="External"/><Relationship Id="rId2" Type="http://schemas.openxmlformats.org/officeDocument/2006/relationships/hyperlink" Target="https://en.wikipedia.org/wiki/Arduino_Uno#cite_note-Makerspace-1" TargetMode="External"/><Relationship Id="rId1" Type="http://schemas.openxmlformats.org/officeDocument/2006/relationships/slideLayout" Target="../slideLayouts/slideLayout3.xml"/><Relationship Id="rId5" Type="http://schemas.openxmlformats.org/officeDocument/2006/relationships/image" Target="../media/image11.jpe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52400"/>
            <a:ext cx="10515600" cy="1930400"/>
          </a:xfrm>
        </p:spPr>
        <p:txBody>
          <a:bodyPr anchor="ctr">
            <a:normAutofit/>
          </a:bodyPr>
          <a:lstStyle/>
          <a:p>
            <a:r>
              <a:rPr lang="en-IN" sz="8000" b="1" dirty="0">
                <a:latin typeface="Algerian" panose="04020705040A02060702" pitchFamily="82" charset="0"/>
              </a:rPr>
              <a:t>    </a:t>
            </a:r>
            <a:r>
              <a:rPr lang="en-IN" sz="5400" dirty="0">
                <a:solidFill>
                  <a:schemeClr val="accent5">
                    <a:lumMod val="50000"/>
                  </a:schemeClr>
                </a:solidFill>
                <a:latin typeface="Algerian" panose="04020705040A02060702" pitchFamily="82" charset="0"/>
              </a:rPr>
              <a:t>Project name-</a:t>
            </a:r>
            <a:endParaRPr lang="en-IN" sz="5400" dirty="0">
              <a:solidFill>
                <a:schemeClr val="accent5">
                  <a:lumMod val="50000"/>
                </a:schemeClr>
              </a:solidFill>
              <a:latin typeface="Algerian" panose="04020705040A02060702" pitchFamily="82" charset="0"/>
              <a:cs typeface="Algerian" panose="04020705040A02060702" pitchFamily="82" charset="0"/>
            </a:endParaRPr>
          </a:p>
        </p:txBody>
      </p:sp>
      <p:sp>
        <p:nvSpPr>
          <p:cNvPr id="3" name="Text Placeholder 2"/>
          <p:cNvSpPr>
            <a:spLocks noGrp="1"/>
          </p:cNvSpPr>
          <p:nvPr>
            <p:ph type="body" idx="1"/>
          </p:nvPr>
        </p:nvSpPr>
        <p:spPr>
          <a:xfrm>
            <a:off x="831850" y="1610995"/>
            <a:ext cx="10515600" cy="4478655"/>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normAutofit/>
          </a:bodyPr>
          <a:lstStyle/>
          <a:p>
            <a:r>
              <a:rPr lang="en-IN" sz="6000" dirty="0">
                <a:latin typeface="Agency FB" panose="020B0503020202020204" pitchFamily="34" charset="0"/>
              </a:rPr>
              <a:t>              </a:t>
            </a:r>
            <a:r>
              <a:rPr lang="en-IN" sz="6000" b="1" u="sng" dirty="0">
                <a:solidFill>
                  <a:schemeClr val="accent5">
                    <a:lumMod val="50000"/>
                  </a:schemeClr>
                </a:solidFill>
                <a:latin typeface="Agency FB" panose="020B0503020202020204" pitchFamily="34" charset="0"/>
              </a:rPr>
              <a:t>SMART MEDICINE DRAWER</a:t>
            </a:r>
          </a:p>
        </p:txBody>
      </p:sp>
      <p:pic>
        <p:nvPicPr>
          <p:cNvPr id="1026" name="Picture 2" descr="Free Robotics Project Ideas">
            <a:extLst>
              <a:ext uri="{FF2B5EF4-FFF2-40B4-BE49-F238E27FC236}">
                <a16:creationId xmlns:a16="http://schemas.microsoft.com/office/drawing/2014/main" id="{743E9E65-3595-474F-844F-5CCCD7B534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894"/>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7CBA1E5-9CCE-48EB-8EB6-59321EED37C0}"/>
              </a:ext>
            </a:extLst>
          </p:cNvPr>
          <p:cNvSpPr/>
          <p:nvPr/>
        </p:nvSpPr>
        <p:spPr>
          <a:xfrm>
            <a:off x="579549" y="152400"/>
            <a:ext cx="11307651" cy="1415772"/>
          </a:xfrm>
          <a:prstGeom prst="rect">
            <a:avLst/>
          </a:prstGeom>
          <a:noFill/>
        </p:spPr>
        <p:txBody>
          <a:bodyPr wrap="square" lIns="91440" tIns="45720" rIns="91440" bIns="45720">
            <a:spAutoFit/>
          </a:bodyPr>
          <a:lstStyle/>
          <a:p>
            <a:pPr algn="ctr"/>
            <a:r>
              <a:rPr lang="en-US" sz="5400" b="0" u="sng" cap="none" spc="0" dirty="0">
                <a:ln w="0"/>
                <a:effectLst>
                  <a:outerShdw blurRad="38100" dist="19050" dir="2700000" algn="tl" rotWithShape="0">
                    <a:schemeClr val="dk1">
                      <a:alpha val="40000"/>
                    </a:schemeClr>
                  </a:outerShdw>
                </a:effectLst>
              </a:rPr>
              <a:t>PROJECT TITLE-</a:t>
            </a:r>
          </a:p>
          <a:p>
            <a:pPr algn="ctr"/>
            <a:r>
              <a:rPr lang="en-US" sz="3200" dirty="0">
                <a:ln w="0"/>
                <a:effectLst>
                  <a:outerShdw blurRad="38100" dist="19050" dir="2700000" algn="tl" rotWithShape="0">
                    <a:schemeClr val="dk1">
                      <a:alpha val="40000"/>
                    </a:schemeClr>
                  </a:outerShdw>
                </a:effectLst>
              </a:rPr>
              <a:t>                                         Smart Medicine Drawer</a:t>
            </a:r>
            <a:endParaRPr lang="en-US" sz="3200" b="0" cap="none" spc="0" dirty="0">
              <a:ln w="0"/>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8E524C72-3E51-435E-B7C0-9AB4729CA68B}"/>
              </a:ext>
            </a:extLst>
          </p:cNvPr>
          <p:cNvSpPr/>
          <p:nvPr/>
        </p:nvSpPr>
        <p:spPr>
          <a:xfrm>
            <a:off x="4932608" y="2967335"/>
            <a:ext cx="6427542" cy="923330"/>
          </a:xfrm>
          <a:prstGeom prst="rect">
            <a:avLst/>
          </a:prstGeom>
          <a:noFill/>
        </p:spPr>
        <p:txBody>
          <a:bodyPr wrap="square" lIns="91440" tIns="45720" rIns="91440" bIns="45720">
            <a:spAutoFit/>
          </a:bodyPr>
          <a:lstStyle/>
          <a:p>
            <a:pPr algn="ct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7" name="Rectangle 6">
            <a:extLst>
              <a:ext uri="{FF2B5EF4-FFF2-40B4-BE49-F238E27FC236}">
                <a16:creationId xmlns:a16="http://schemas.microsoft.com/office/drawing/2014/main" id="{057C2485-65DF-46F9-BAE2-478AC513E2C6}"/>
              </a:ext>
            </a:extLst>
          </p:cNvPr>
          <p:cNvSpPr/>
          <p:nvPr/>
        </p:nvSpPr>
        <p:spPr>
          <a:xfrm>
            <a:off x="5459659" y="2967335"/>
            <a:ext cx="6427541" cy="1938992"/>
          </a:xfrm>
          <a:prstGeom prst="rect">
            <a:avLst/>
          </a:prstGeom>
          <a:noFill/>
        </p:spPr>
        <p:txBody>
          <a:bodyPr wrap="square" lIns="91440" tIns="45720" rIns="91440" bIns="45720">
            <a:spAutoFit/>
          </a:bodyPr>
          <a:lstStyle/>
          <a:p>
            <a:r>
              <a:rPr lang="en-US" sz="2400" dirty="0">
                <a:ln w="0"/>
              </a:rPr>
              <a:t>Project supervisor-  Rishabh raj</a:t>
            </a:r>
          </a:p>
          <a:p>
            <a:r>
              <a:rPr lang="en-US" sz="2400" dirty="0">
                <a:ln w="0"/>
              </a:rPr>
              <a:t>Team leader- Deekshant taya</a:t>
            </a:r>
          </a:p>
          <a:p>
            <a:r>
              <a:rPr lang="en-US" sz="2400" b="0" cap="none" spc="0" dirty="0">
                <a:ln w="0"/>
                <a:effectLst/>
              </a:rPr>
              <a:t>Team members-  Loveneet singh slathia</a:t>
            </a:r>
          </a:p>
          <a:p>
            <a:r>
              <a:rPr lang="en-US" sz="2400" dirty="0">
                <a:ln w="0"/>
              </a:rPr>
              <a:t>                              Vandana Chauhan </a:t>
            </a:r>
          </a:p>
          <a:p>
            <a:pPr lvl="5"/>
            <a:r>
              <a:rPr lang="en-US" sz="2400" b="0" cap="none" spc="0" dirty="0">
                <a:ln w="0"/>
                <a:effectLst/>
              </a:rPr>
              <a:t>   Vikas sharma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31DFF-6A02-4629-AE41-13CEE294DC25}"/>
              </a:ext>
            </a:extLst>
          </p:cNvPr>
          <p:cNvSpPr>
            <a:spLocks noGrp="1"/>
          </p:cNvSpPr>
          <p:nvPr>
            <p:ph type="title"/>
          </p:nvPr>
        </p:nvSpPr>
        <p:spPr>
          <a:xfrm>
            <a:off x="685800" y="309093"/>
            <a:ext cx="10820399" cy="695459"/>
          </a:xfrm>
        </p:spPr>
        <p:txBody>
          <a:bodyPr>
            <a:normAutofit fontScale="90000"/>
          </a:bodyPr>
          <a:lstStyle/>
          <a:p>
            <a:pPr algn="l"/>
            <a:r>
              <a:rPr lang="en-GB" u="sng" dirty="0"/>
              <a:t>MODULES FOR ARDUINO UNO</a:t>
            </a:r>
          </a:p>
        </p:txBody>
      </p:sp>
      <p:sp>
        <p:nvSpPr>
          <p:cNvPr id="3" name="Text Placeholder 2">
            <a:extLst>
              <a:ext uri="{FF2B5EF4-FFF2-40B4-BE49-F238E27FC236}">
                <a16:creationId xmlns:a16="http://schemas.microsoft.com/office/drawing/2014/main" id="{3086F76E-7DE1-4C76-A918-5F5660E6B216}"/>
              </a:ext>
            </a:extLst>
          </p:cNvPr>
          <p:cNvSpPr>
            <a:spLocks noGrp="1"/>
          </p:cNvSpPr>
          <p:nvPr>
            <p:ph type="body" idx="1"/>
          </p:nvPr>
        </p:nvSpPr>
        <p:spPr>
          <a:xfrm>
            <a:off x="-8468" y="1107582"/>
            <a:ext cx="11960062" cy="5750417"/>
          </a:xfrm>
        </p:spPr>
        <p:txBody>
          <a:bodyPr>
            <a:normAutofit/>
          </a:bodyPr>
          <a:lstStyle/>
          <a:p>
            <a:pPr marL="457200" indent="-457200" algn="l">
              <a:buAutoNum type="arabicParenR"/>
            </a:pPr>
            <a:r>
              <a:rPr lang="en-GB" dirty="0"/>
              <a:t>RESISTORS                                       2) LCD DISPLAY                   3) BUZZER MODULE </a:t>
            </a:r>
          </a:p>
          <a:p>
            <a:pPr marL="457200" indent="-457200" algn="l">
              <a:buAutoNum type="arabicParenR"/>
            </a:pPr>
            <a:endParaRPr lang="en-GB" dirty="0"/>
          </a:p>
          <a:p>
            <a:pPr marL="457200" indent="-457200" algn="l">
              <a:buAutoNum type="arabicParenR"/>
            </a:pPr>
            <a:endParaRPr lang="en-GB" dirty="0"/>
          </a:p>
          <a:p>
            <a:pPr marL="457200" indent="-457200" algn="l">
              <a:buAutoNum type="arabicParenR"/>
            </a:pPr>
            <a:endParaRPr lang="en-GB" dirty="0"/>
          </a:p>
          <a:p>
            <a:pPr marL="457200" indent="-457200" algn="l">
              <a:buAutoNum type="arabicParenR"/>
            </a:pPr>
            <a:endParaRPr lang="en-GB" dirty="0"/>
          </a:p>
          <a:p>
            <a:pPr marL="457200" indent="-457200" algn="l">
              <a:buAutoNum type="arabicParenR"/>
            </a:pPr>
            <a:endParaRPr lang="en-GB" dirty="0"/>
          </a:p>
          <a:p>
            <a:pPr algn="l"/>
            <a:endParaRPr lang="en-GB" dirty="0"/>
          </a:p>
          <a:p>
            <a:pPr algn="l"/>
            <a:endParaRPr lang="en-GB" dirty="0"/>
          </a:p>
          <a:p>
            <a:pPr algn="l"/>
            <a:endParaRPr lang="en-GB" dirty="0"/>
          </a:p>
          <a:p>
            <a:pPr marL="342900" indent="-342900" algn="l">
              <a:buFont typeface="Arial" panose="020B0604020202020204" pitchFamily="34" charset="0"/>
              <a:buChar char="•"/>
            </a:pPr>
            <a:r>
              <a:rPr lang="en-GB" sz="2000" dirty="0">
                <a:solidFill>
                  <a:schemeClr val="tx1"/>
                </a:solidFill>
              </a:rPr>
              <a:t>Resistors are used to resist the current according the value of resistors.</a:t>
            </a:r>
          </a:p>
          <a:p>
            <a:pPr marL="342900" indent="-342900" algn="l">
              <a:buFont typeface="Arial" panose="020B0604020202020204" pitchFamily="34" charset="0"/>
              <a:buChar char="•"/>
            </a:pPr>
            <a:r>
              <a:rPr lang="en-GB" sz="2000" dirty="0">
                <a:solidFill>
                  <a:schemeClr val="tx1"/>
                </a:solidFill>
              </a:rPr>
              <a:t>LCD display are used to display the output on the screen of LCD.</a:t>
            </a:r>
          </a:p>
          <a:p>
            <a:pPr marL="342900" indent="-342900" algn="l">
              <a:buFont typeface="Arial" panose="020B0604020202020204" pitchFamily="34" charset="0"/>
              <a:buChar char="•"/>
            </a:pPr>
            <a:r>
              <a:rPr lang="en-GB" sz="2000" dirty="0">
                <a:solidFill>
                  <a:schemeClr val="tx1"/>
                </a:solidFill>
              </a:rPr>
              <a:t>Buzzer modules are used to beep the sound when needed.</a:t>
            </a:r>
          </a:p>
          <a:p>
            <a:pPr marL="457200" indent="-457200" algn="l">
              <a:buAutoNum type="arabicParenR"/>
            </a:pPr>
            <a:endParaRPr lang="en-GB" dirty="0"/>
          </a:p>
        </p:txBody>
      </p:sp>
      <p:pic>
        <p:nvPicPr>
          <p:cNvPr id="4100" name="Picture 4" descr="LCD (Liquid Crystal Display) - Arduino Project Hub">
            <a:extLst>
              <a:ext uri="{FF2B5EF4-FFF2-40B4-BE49-F238E27FC236}">
                <a16:creationId xmlns:a16="http://schemas.microsoft.com/office/drawing/2014/main" id="{807CFBE9-ED81-459B-9E17-3B97E840DE1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68401" y="2451349"/>
            <a:ext cx="2870466" cy="215284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REES52 5 3.3-5V Passive Buzzer Alarm Module For Arduino: Amazon.in:  Industrial &amp; Scientific">
            <a:extLst>
              <a:ext uri="{FF2B5EF4-FFF2-40B4-BE49-F238E27FC236}">
                <a16:creationId xmlns:a16="http://schemas.microsoft.com/office/drawing/2014/main" id="{3E7BEAC9-E4A0-4D81-9613-C9F6B5E619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9825" y="2557494"/>
            <a:ext cx="3555556" cy="224300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ntroduction to Resistors - The Engineering Projects">
            <a:extLst>
              <a:ext uri="{FF2B5EF4-FFF2-40B4-BE49-F238E27FC236}">
                <a16:creationId xmlns:a16="http://schemas.microsoft.com/office/drawing/2014/main" id="{7758BF33-DA3E-4443-80B5-708724A17B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2253803"/>
            <a:ext cx="3387144" cy="2350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3428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5D9D6-66CC-4D5F-89DA-604F29C698EF}"/>
              </a:ext>
            </a:extLst>
          </p:cNvPr>
          <p:cNvSpPr>
            <a:spLocks noGrp="1"/>
          </p:cNvSpPr>
          <p:nvPr>
            <p:ph type="title"/>
          </p:nvPr>
        </p:nvSpPr>
        <p:spPr>
          <a:xfrm flipV="1">
            <a:off x="6096000" y="296211"/>
            <a:ext cx="5410198" cy="128791"/>
          </a:xfrm>
        </p:spPr>
        <p:txBody>
          <a:bodyPr>
            <a:normAutofit fontScale="90000"/>
          </a:bodyPr>
          <a:lstStyle/>
          <a:p>
            <a:r>
              <a:rPr lang="en-GB" dirty="0"/>
              <a:t>s</a:t>
            </a:r>
          </a:p>
        </p:txBody>
      </p:sp>
      <p:sp>
        <p:nvSpPr>
          <p:cNvPr id="3" name="Text Placeholder 2">
            <a:extLst>
              <a:ext uri="{FF2B5EF4-FFF2-40B4-BE49-F238E27FC236}">
                <a16:creationId xmlns:a16="http://schemas.microsoft.com/office/drawing/2014/main" id="{BBE136D7-5170-4A62-B8D4-51042E542DFE}"/>
              </a:ext>
            </a:extLst>
          </p:cNvPr>
          <p:cNvSpPr>
            <a:spLocks noGrp="1"/>
          </p:cNvSpPr>
          <p:nvPr>
            <p:ph type="body" idx="1"/>
          </p:nvPr>
        </p:nvSpPr>
        <p:spPr>
          <a:xfrm>
            <a:off x="181590" y="818453"/>
            <a:ext cx="11333077" cy="5002798"/>
          </a:xfrm>
        </p:spPr>
        <p:txBody>
          <a:bodyPr>
            <a:normAutofit/>
          </a:bodyPr>
          <a:lstStyle/>
          <a:p>
            <a:pPr algn="l"/>
            <a:r>
              <a:rPr lang="en-GB" dirty="0"/>
              <a:t>4) BREADBOARD                           5) LED BULB       </a:t>
            </a:r>
          </a:p>
          <a:p>
            <a:pPr algn="l"/>
            <a:endParaRPr lang="en-GB" dirty="0"/>
          </a:p>
          <a:p>
            <a:pPr algn="l"/>
            <a:endParaRPr lang="en-GB" dirty="0"/>
          </a:p>
          <a:p>
            <a:pPr algn="l"/>
            <a:endParaRPr lang="en-GB" dirty="0"/>
          </a:p>
          <a:p>
            <a:pPr algn="l"/>
            <a:endParaRPr lang="en-GB" dirty="0"/>
          </a:p>
          <a:p>
            <a:pPr algn="l"/>
            <a:endParaRPr lang="en-GB" dirty="0"/>
          </a:p>
          <a:p>
            <a:pPr algn="l"/>
            <a:endParaRPr lang="en-GB" dirty="0"/>
          </a:p>
          <a:p>
            <a:pPr algn="l"/>
            <a:endParaRPr lang="en-GB" dirty="0"/>
          </a:p>
          <a:p>
            <a:pPr marL="342900" indent="-342900" algn="l">
              <a:buFont typeface="Arial" panose="020B0604020202020204" pitchFamily="34" charset="0"/>
              <a:buChar char="•"/>
            </a:pPr>
            <a:r>
              <a:rPr lang="en-GB" dirty="0">
                <a:solidFill>
                  <a:schemeClr val="tx1"/>
                </a:solidFill>
              </a:rPr>
              <a:t>BREADBOARD is used to connect wires in a clean manner.</a:t>
            </a:r>
          </a:p>
          <a:p>
            <a:pPr marL="342900" indent="-342900" algn="l">
              <a:buFont typeface="Arial" panose="020B0604020202020204" pitchFamily="34" charset="0"/>
              <a:buChar char="•"/>
            </a:pPr>
            <a:r>
              <a:rPr lang="en-GB" dirty="0">
                <a:solidFill>
                  <a:schemeClr val="tx1"/>
                </a:solidFill>
              </a:rPr>
              <a:t>LED bulbs are used to output something.        </a:t>
            </a:r>
          </a:p>
        </p:txBody>
      </p:sp>
      <p:pic>
        <p:nvPicPr>
          <p:cNvPr id="5124" name="Picture 4" descr="BB400 Solderless Plug-in BreadBoard, 400 tie-points, 4: Amazon.co.uk:  Electronics">
            <a:extLst>
              <a:ext uri="{FF2B5EF4-FFF2-40B4-BE49-F238E27FC236}">
                <a16:creationId xmlns:a16="http://schemas.microsoft.com/office/drawing/2014/main" id="{2A97BA42-26AA-4E12-B840-F5A6AAC2DC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711" y="1272817"/>
            <a:ext cx="3283599" cy="215618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LED Bulbs at Rs 70/piece | Diode Light Bulb, Light Emitting Diode Bulb,  एलईडी बल्ब - Shree Kumar Marketing &amp; Services Private Limited, Khagaria |  ID: 8343864591">
            <a:extLst>
              <a:ext uri="{FF2B5EF4-FFF2-40B4-BE49-F238E27FC236}">
                <a16:creationId xmlns:a16="http://schemas.microsoft.com/office/drawing/2014/main" id="{6F711E6A-003F-40DC-A675-8356D3A642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8235" y="1160283"/>
            <a:ext cx="1590675"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188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5CBCD-A112-486A-BE50-1D147D60F5FC}"/>
              </a:ext>
            </a:extLst>
          </p:cNvPr>
          <p:cNvSpPr>
            <a:spLocks noGrp="1"/>
          </p:cNvSpPr>
          <p:nvPr>
            <p:ph type="title"/>
          </p:nvPr>
        </p:nvSpPr>
        <p:spPr>
          <a:xfrm>
            <a:off x="806824" y="772875"/>
            <a:ext cx="6214071" cy="1468800"/>
          </a:xfrm>
        </p:spPr>
        <p:txBody>
          <a:bodyPr>
            <a:normAutofit/>
          </a:bodyPr>
          <a:lstStyle/>
          <a:p>
            <a:endParaRPr lang="en-GB" sz="6600" dirty="0"/>
          </a:p>
        </p:txBody>
      </p:sp>
      <p:sp>
        <p:nvSpPr>
          <p:cNvPr id="3" name="Text Placeholder 2">
            <a:extLst>
              <a:ext uri="{FF2B5EF4-FFF2-40B4-BE49-F238E27FC236}">
                <a16:creationId xmlns:a16="http://schemas.microsoft.com/office/drawing/2014/main" id="{4CA527F0-11BD-45DA-BED3-EDA4A2B3131D}"/>
              </a:ext>
            </a:extLst>
          </p:cNvPr>
          <p:cNvSpPr>
            <a:spLocks noGrp="1"/>
          </p:cNvSpPr>
          <p:nvPr>
            <p:ph type="body" idx="1"/>
          </p:nvPr>
        </p:nvSpPr>
        <p:spPr>
          <a:xfrm flipH="1">
            <a:off x="7147775" y="3530129"/>
            <a:ext cx="4636394" cy="860400"/>
          </a:xfrm>
        </p:spPr>
        <p:txBody>
          <a:bodyPr/>
          <a:lstStyle/>
          <a:p>
            <a:endParaRPr lang="en-GB" dirty="0"/>
          </a:p>
        </p:txBody>
      </p:sp>
      <p:pic>
        <p:nvPicPr>
          <p:cNvPr id="2054" name="Picture 6" descr="Meme Maker - Thank you for your attention">
            <a:extLst>
              <a:ext uri="{FF2B5EF4-FFF2-40B4-BE49-F238E27FC236}">
                <a16:creationId xmlns:a16="http://schemas.microsoft.com/office/drawing/2014/main" id="{ADCFBBF3-A1F3-41A4-AFBB-A26A3D0650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6016" y="783809"/>
            <a:ext cx="7323518" cy="549263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hank You Images, Pictures &amp; Thank You So much Photo Gallery ←AnsuniBaate→">
            <a:extLst>
              <a:ext uri="{FF2B5EF4-FFF2-40B4-BE49-F238E27FC236}">
                <a16:creationId xmlns:a16="http://schemas.microsoft.com/office/drawing/2014/main" id="{C334ED06-30B5-4280-8B85-7A8F150F8B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
            <a:ext cx="12192001" cy="685920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9370999-34F0-46BF-96D2-D7BBBEC4FB88}"/>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021738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24498-62F7-4081-A1B4-4A95AEFB414A}"/>
              </a:ext>
            </a:extLst>
          </p:cNvPr>
          <p:cNvSpPr>
            <a:spLocks noGrp="1"/>
          </p:cNvSpPr>
          <p:nvPr>
            <p:ph type="title"/>
          </p:nvPr>
        </p:nvSpPr>
        <p:spPr>
          <a:xfrm>
            <a:off x="901522" y="154546"/>
            <a:ext cx="10603090" cy="860400"/>
          </a:xfrm>
        </p:spPr>
        <p:txBody>
          <a:bodyPr/>
          <a:lstStyle/>
          <a:p>
            <a:r>
              <a:rPr lang="en-GB" dirty="0"/>
              <a:t>CONTENTS:-</a:t>
            </a:r>
          </a:p>
        </p:txBody>
      </p:sp>
      <p:sp>
        <p:nvSpPr>
          <p:cNvPr id="3" name="Text Placeholder 2">
            <a:extLst>
              <a:ext uri="{FF2B5EF4-FFF2-40B4-BE49-F238E27FC236}">
                <a16:creationId xmlns:a16="http://schemas.microsoft.com/office/drawing/2014/main" id="{1B6C9264-E6DC-4111-A121-7796CF0C8052}"/>
              </a:ext>
            </a:extLst>
          </p:cNvPr>
          <p:cNvSpPr>
            <a:spLocks noGrp="1"/>
          </p:cNvSpPr>
          <p:nvPr>
            <p:ph type="body" idx="1"/>
          </p:nvPr>
        </p:nvSpPr>
        <p:spPr>
          <a:xfrm>
            <a:off x="1468192" y="1169492"/>
            <a:ext cx="10036419" cy="5321459"/>
          </a:xfrm>
        </p:spPr>
        <p:txBody>
          <a:bodyPr/>
          <a:lstStyle/>
          <a:p>
            <a:pPr marL="457200" indent="-457200">
              <a:buAutoNum type="arabicParenR"/>
            </a:pPr>
            <a:r>
              <a:rPr lang="en-GB" dirty="0"/>
              <a:t>INTRODUCTION</a:t>
            </a:r>
          </a:p>
          <a:p>
            <a:pPr marL="457200" indent="-457200">
              <a:buAutoNum type="arabicParenR"/>
            </a:pPr>
            <a:r>
              <a:rPr lang="en-GB" dirty="0"/>
              <a:t>DRAWINGS ON A-4</a:t>
            </a:r>
          </a:p>
          <a:p>
            <a:pPr marL="457200" indent="-457200">
              <a:buAutoNum type="arabicParenR"/>
            </a:pPr>
            <a:r>
              <a:rPr lang="en-GB" dirty="0"/>
              <a:t>AUTOCAD DRAWINGS</a:t>
            </a:r>
          </a:p>
          <a:p>
            <a:pPr marL="457200" indent="-457200">
              <a:buAutoNum type="arabicParenR"/>
            </a:pPr>
            <a:r>
              <a:rPr lang="en-GB" dirty="0"/>
              <a:t>NOVEL FERATURES</a:t>
            </a:r>
          </a:p>
          <a:p>
            <a:pPr marL="457200" indent="-457200">
              <a:buAutoNum type="arabicParenR"/>
            </a:pPr>
            <a:r>
              <a:rPr lang="en-GB" dirty="0"/>
              <a:t>ADVANTAGES</a:t>
            </a:r>
          </a:p>
          <a:p>
            <a:pPr marL="457200" indent="-457200">
              <a:buAutoNum type="arabicParenR"/>
            </a:pPr>
            <a:r>
              <a:rPr lang="en-GB" dirty="0"/>
              <a:t>DISVANTAGES</a:t>
            </a:r>
          </a:p>
          <a:p>
            <a:pPr marL="457200" indent="-457200">
              <a:buAutoNum type="arabicParenR"/>
            </a:pPr>
            <a:r>
              <a:rPr lang="en-GB" dirty="0"/>
              <a:t>IMPLIMENTATION    </a:t>
            </a:r>
          </a:p>
          <a:p>
            <a:pPr marL="914400" lvl="1" indent="-457200">
              <a:buAutoNum type="arabicParenR"/>
            </a:pPr>
            <a:r>
              <a:rPr lang="en-GB" dirty="0"/>
              <a:t>ARDUINO UNO</a:t>
            </a:r>
          </a:p>
          <a:p>
            <a:pPr marL="914400" lvl="1" indent="-457200">
              <a:buAutoNum type="arabicParenR"/>
            </a:pPr>
            <a:r>
              <a:rPr lang="en-GB" dirty="0"/>
              <a:t>MODULES OF ARDUINO UNO</a:t>
            </a:r>
          </a:p>
          <a:p>
            <a:pPr marL="914400" lvl="1" indent="-457200">
              <a:buAutoNum type="arabicParenR"/>
            </a:pPr>
            <a:endParaRPr lang="en-GB" dirty="0"/>
          </a:p>
          <a:p>
            <a:pPr marL="457200" indent="-457200">
              <a:buAutoNum type="arabicParenR"/>
            </a:pPr>
            <a:endParaRPr lang="en-GB" dirty="0"/>
          </a:p>
          <a:p>
            <a:pPr marL="457200" indent="-457200">
              <a:buAutoNum type="arabicParenR"/>
            </a:pPr>
            <a:endParaRPr lang="en-GB" dirty="0"/>
          </a:p>
        </p:txBody>
      </p:sp>
      <p:pic>
        <p:nvPicPr>
          <p:cNvPr id="1026" name="Picture 2" descr="How to Use Colors in Marketing and Advertising">
            <a:extLst>
              <a:ext uri="{FF2B5EF4-FFF2-40B4-BE49-F238E27FC236}">
                <a16:creationId xmlns:a16="http://schemas.microsoft.com/office/drawing/2014/main" id="{E90BAC76-FE38-4AE2-A4A2-3BF91E4D2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1099" y="0"/>
            <a:ext cx="646090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1646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52401"/>
            <a:ext cx="10515600" cy="922866"/>
          </a:xfrm>
        </p:spPr>
        <p:txBody>
          <a:bodyPr anchor="ctr">
            <a:normAutofit fontScale="90000"/>
          </a:bodyPr>
          <a:lstStyle/>
          <a:p>
            <a:r>
              <a:rPr lang="en-IN" sz="8000" b="1" dirty="0">
                <a:latin typeface="Algerian" panose="04020705040A02060702" pitchFamily="82" charset="0"/>
              </a:rPr>
              <a:t>             </a:t>
            </a:r>
            <a:endParaRPr lang="en-IN" dirty="0">
              <a:solidFill>
                <a:schemeClr val="accent5">
                  <a:lumMod val="50000"/>
                </a:schemeClr>
              </a:solidFill>
              <a:latin typeface="Algerian" panose="04020705040A02060702" pitchFamily="82" charset="0"/>
            </a:endParaRPr>
          </a:p>
        </p:txBody>
      </p:sp>
      <p:sp>
        <p:nvSpPr>
          <p:cNvPr id="3" name="Text Placeholder 2"/>
          <p:cNvSpPr>
            <a:spLocks noGrp="1"/>
          </p:cNvSpPr>
          <p:nvPr>
            <p:ph type="body" idx="1"/>
          </p:nvPr>
        </p:nvSpPr>
        <p:spPr>
          <a:xfrm>
            <a:off x="831850" y="2573867"/>
            <a:ext cx="10515600" cy="3515783"/>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t">
            <a:normAutofit fontScale="97500"/>
          </a:bodyPr>
          <a:lstStyle/>
          <a:p>
            <a:endParaRPr lang="en-IN" sz="4000" dirty="0">
              <a:solidFill>
                <a:schemeClr val="accent5">
                  <a:lumMod val="50000"/>
                </a:schemeClr>
              </a:solidFill>
              <a:latin typeface="Agency FB" panose="020B0503020202020204" pitchFamily="34" charset="0"/>
            </a:endParaRPr>
          </a:p>
        </p:txBody>
      </p:sp>
      <p:pic>
        <p:nvPicPr>
          <p:cNvPr id="4" name="WALL·E 'WALL·E’s Day At Work' Official Promo Clip (2008) Disney Pixar HD - YouTube (online-video-cutter.com)">
            <a:hlinkClick r:id="" action="ppaction://media"/>
            <a:extLst>
              <a:ext uri="{FF2B5EF4-FFF2-40B4-BE49-F238E27FC236}">
                <a16:creationId xmlns:a16="http://schemas.microsoft.com/office/drawing/2014/main" id="{99468203-A8A8-4D59-A4F0-1237FF242EE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30163"/>
            <a:ext cx="12192000" cy="6827837"/>
          </a:xfrm>
          <a:prstGeom prst="rect">
            <a:avLst/>
          </a:prstGeom>
        </p:spPr>
      </p:pic>
      <p:sp>
        <p:nvSpPr>
          <p:cNvPr id="7" name="Rectangle 6">
            <a:extLst>
              <a:ext uri="{FF2B5EF4-FFF2-40B4-BE49-F238E27FC236}">
                <a16:creationId xmlns:a16="http://schemas.microsoft.com/office/drawing/2014/main" id="{2C951434-45AA-4FBE-BA3D-931C1EF1AD4C}"/>
              </a:ext>
            </a:extLst>
          </p:cNvPr>
          <p:cNvSpPr/>
          <p:nvPr/>
        </p:nvSpPr>
        <p:spPr>
          <a:xfrm>
            <a:off x="4687910" y="374882"/>
            <a:ext cx="7160653" cy="4093428"/>
          </a:xfrm>
          <a:prstGeom prst="rect">
            <a:avLst/>
          </a:prstGeom>
          <a:noFill/>
        </p:spPr>
        <p:txBody>
          <a:bodyPr wrap="square" lIns="91440" tIns="45720" rIns="91440" bIns="45720">
            <a:spAutoFit/>
          </a:bodyPr>
          <a:lstStyle/>
          <a:p>
            <a:pPr algn="ctr"/>
            <a:r>
              <a:rPr lang="en-US" sz="2400" u="sng" cap="none" spc="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INTRODUCTION-</a:t>
            </a:r>
          </a:p>
          <a:p>
            <a:pPr algn="ctr"/>
            <a:endParaRPr lang="en-US" sz="2400" u="sng"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r>
              <a:rPr lang="en-IN" sz="2400" dirty="0">
                <a:solidFill>
                  <a:srgbClr val="FF0000"/>
                </a:solidFill>
                <a:latin typeface="Agency FB" panose="020B0503020202020204" pitchFamily="34" charset="0"/>
              </a:rPr>
              <a:t>Smart Medicine Drawer is an advanced drawer designed for patients to maintain medication . It’s elements are a digital clock, a display, weight sensors, alarm sensor, navigation buttons, enter button, drawer buttons and a power adapter. Whenever the clock strikes the medicine time ,alarm beeps and  the particular drawer containing medicines for that time opens up automatically. Also the display on the top shows up the weight of each drawer helping us to know how much of medicine is left. The alarms are set with the help of buttons</a:t>
            </a:r>
            <a:r>
              <a:rPr lang="en-IN" sz="2000" dirty="0">
                <a:solidFill>
                  <a:srgbClr val="FF0000"/>
                </a:solidFill>
                <a:latin typeface="Agency FB" panose="020B0503020202020204" pitchFamily="34" charset="0"/>
              </a:rPr>
              <a:t>.</a:t>
            </a:r>
          </a:p>
          <a:p>
            <a:pPr algn="ctr"/>
            <a:endParaRPr lang="en-US" sz="2000" u="sng"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6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199" y="73025"/>
            <a:ext cx="11036121" cy="1257935"/>
          </a:xfrm>
        </p:spPr>
        <p:txBody>
          <a:bodyPr anchor="ctr">
            <a:normAutofit fontScale="90000"/>
          </a:bodyPr>
          <a:lstStyle/>
          <a:p>
            <a:pPr algn="l"/>
            <a:r>
              <a:rPr lang="en-IN" sz="8000" b="1" dirty="0">
                <a:latin typeface="Algerian" panose="04020705040A02060702" pitchFamily="82" charset="0"/>
              </a:rPr>
              <a:t>               </a:t>
            </a:r>
            <a:r>
              <a:rPr lang="en-IN" sz="5400" dirty="0">
                <a:solidFill>
                  <a:schemeClr val="accent5">
                    <a:lumMod val="50000"/>
                  </a:schemeClr>
                </a:solidFill>
                <a:latin typeface="Algerian" panose="04020705040A02060702" pitchFamily="82" charset="0"/>
                <a:cs typeface="Algerian" panose="04020705040A02060702" pitchFamily="82" charset="0"/>
              </a:rPr>
              <a:t>Drawings on a-4 sheet</a:t>
            </a:r>
          </a:p>
        </p:txBody>
      </p:sp>
      <p:pic>
        <p:nvPicPr>
          <p:cNvPr id="4" name="Content Placeholder 3"/>
          <p:cNvPicPr>
            <a:picLocks noGrp="1" noChangeAspect="1"/>
          </p:cNvPicPr>
          <p:nvPr>
            <p:ph sz="half" idx="1"/>
          </p:nvPr>
        </p:nvPicPr>
        <p:blipFill>
          <a:blip r:embed="rId2"/>
          <a:stretch>
            <a:fillRect/>
          </a:stretch>
        </p:blipFill>
        <p:spPr>
          <a:xfrm>
            <a:off x="1401788" y="1817434"/>
            <a:ext cx="3582335" cy="4224592"/>
          </a:xfrm>
          <a:prstGeom prst="rect">
            <a:avLst/>
          </a:prstGeom>
        </p:spPr>
      </p:pic>
      <p:pic>
        <p:nvPicPr>
          <p:cNvPr id="5" name="Content Placeholder 4"/>
          <p:cNvPicPr>
            <a:picLocks noGrp="1" noChangeAspect="1"/>
          </p:cNvPicPr>
          <p:nvPr>
            <p:ph sz="half" idx="2"/>
          </p:nvPr>
        </p:nvPicPr>
        <p:blipFill>
          <a:blip r:embed="rId3"/>
          <a:stretch>
            <a:fillRect/>
          </a:stretch>
        </p:blipFill>
        <p:spPr>
          <a:xfrm>
            <a:off x="6202681" y="1825625"/>
            <a:ext cx="3739810" cy="435165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95600" y="0"/>
            <a:ext cx="8610600" cy="1545465"/>
          </a:xfrm>
        </p:spPr>
        <p:txBody>
          <a:bodyPr anchor="ctr">
            <a:normAutofit/>
          </a:bodyPr>
          <a:lstStyle/>
          <a:p>
            <a:pPr algn="just"/>
            <a:r>
              <a:rPr lang="en-IN" sz="8000" b="1" dirty="0">
                <a:latin typeface="Algerian" panose="04020705040A02060702" pitchFamily="82" charset="0"/>
              </a:rPr>
              <a:t>       </a:t>
            </a:r>
            <a:r>
              <a:rPr lang="en-IN" sz="5400" dirty="0">
                <a:solidFill>
                  <a:schemeClr val="accent5">
                    <a:lumMod val="50000"/>
                  </a:schemeClr>
                </a:solidFill>
                <a:latin typeface="Algerian" panose="04020705040A02060702" pitchFamily="82" charset="0"/>
              </a:rPr>
              <a:t>AUTOCAD DRAWING </a:t>
            </a:r>
            <a:endParaRPr lang="en-IN" sz="5400" dirty="0">
              <a:solidFill>
                <a:schemeClr val="accent5">
                  <a:lumMod val="50000"/>
                </a:schemeClr>
              </a:solidFill>
              <a:latin typeface="Algerian" panose="04020705040A02060702" pitchFamily="82" charset="0"/>
              <a:cs typeface="Algerian" panose="04020705040A02060702" pitchFamily="82" charset="0"/>
            </a:endParaRPr>
          </a:p>
        </p:txBody>
      </p:sp>
      <p:pic>
        <p:nvPicPr>
          <p:cNvPr id="8" name="Content Placeholder 7"/>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589213" y="2380249"/>
            <a:ext cx="4313237" cy="3284952"/>
          </a:xfrm>
        </p:spPr>
      </p:pic>
      <p:sp>
        <p:nvSpPr>
          <p:cNvPr id="9" name="Content Placeholder 8"/>
          <p:cNvSpPr>
            <a:spLocks noGrp="1"/>
          </p:cNvSpPr>
          <p:nvPr>
            <p:ph sz="half" idx="2"/>
          </p:nvPr>
        </p:nvSpPr>
        <p:spPr>
          <a:xfrm>
            <a:off x="6570134" y="1791758"/>
            <a:ext cx="5181600" cy="4351338"/>
          </a:xfrm>
        </p:spPr>
        <p:txBody>
          <a:bodyPr>
            <a:normAutofit/>
          </a:bodyPr>
          <a:lstStyle/>
          <a:p>
            <a:r>
              <a:rPr lang="en-IN" sz="2400" b="1" dirty="0">
                <a:latin typeface="Arial Narrow" panose="020B0606020202030204" pitchFamily="34" charset="0"/>
              </a:rPr>
              <a:t>Open the drawer in which you want to put medicines.</a:t>
            </a:r>
          </a:p>
          <a:p>
            <a:r>
              <a:rPr lang="en-IN" sz="2400" b="1" dirty="0">
                <a:latin typeface="Arial Narrow" panose="020B0606020202030204" pitchFamily="34" charset="0"/>
              </a:rPr>
              <a:t>Click on the container button in which you want to set alarm. </a:t>
            </a:r>
            <a:endParaRPr lang="en-US" sz="2400" dirty="0">
              <a:latin typeface="Arial Narrow" panose="020B0606020202030204" pitchFamily="34" charset="0"/>
            </a:endParaRPr>
          </a:p>
          <a:p>
            <a:r>
              <a:rPr lang="en-US" sz="2400" b="1" dirty="0">
                <a:latin typeface="Arial Narrow" panose="020B0606020202030204" pitchFamily="34" charset="0"/>
              </a:rPr>
              <a:t>Alarm will beep when its time take medicine.</a:t>
            </a:r>
          </a:p>
          <a:p>
            <a:r>
              <a:rPr lang="en-US" sz="2400" b="1" dirty="0">
                <a:latin typeface="Arial Narrow" panose="020B0606020202030204" pitchFamily="34" charset="0"/>
              </a:rPr>
              <a:t>Container having medicine will come out automatically.</a:t>
            </a:r>
            <a:endParaRPr lang="en-IN" sz="2400" b="1" dirty="0">
              <a:latin typeface="Arial Narrow" panose="020B0606020202030204" pitchFamily="34" charset="0"/>
            </a:endParaRPr>
          </a:p>
        </p:txBody>
      </p:sp>
    </p:spTree>
    <p:extLst>
      <p:ext uri="{BB962C8B-B14F-4D97-AF65-F5344CB8AC3E}">
        <p14:creationId xmlns:p14="http://schemas.microsoft.com/office/powerpoint/2010/main" val="91884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52400"/>
            <a:ext cx="10515600" cy="1616838"/>
          </a:xfrm>
        </p:spPr>
        <p:txBody>
          <a:bodyPr anchor="ctr">
            <a:normAutofit/>
          </a:bodyPr>
          <a:lstStyle/>
          <a:p>
            <a:pPr algn="l"/>
            <a:r>
              <a:rPr lang="en-IN" sz="8000" b="1" dirty="0">
                <a:latin typeface="Algerian" panose="04020705040A02060702" pitchFamily="82" charset="0"/>
              </a:rPr>
              <a:t> </a:t>
            </a:r>
            <a:r>
              <a:rPr lang="en-IN" sz="8000" dirty="0">
                <a:latin typeface="Algerian" panose="04020705040A02060702" pitchFamily="82" charset="0"/>
              </a:rPr>
              <a:t> </a:t>
            </a:r>
            <a:r>
              <a:rPr lang="en-IN" sz="5400" dirty="0">
                <a:solidFill>
                  <a:schemeClr val="accent5">
                    <a:lumMod val="50000"/>
                  </a:schemeClr>
                </a:solidFill>
                <a:latin typeface="Algerian" panose="04020705040A02060702" pitchFamily="82" charset="0"/>
              </a:rPr>
              <a:t>novel features</a:t>
            </a:r>
            <a:endParaRPr lang="en-IN" sz="5400" dirty="0">
              <a:solidFill>
                <a:schemeClr val="accent5">
                  <a:lumMod val="50000"/>
                </a:schemeClr>
              </a:solidFill>
              <a:latin typeface="Algerian" panose="04020705040A02060702" pitchFamily="82" charset="0"/>
              <a:cs typeface="Algerian" panose="04020705040A02060702" pitchFamily="82" charset="0"/>
            </a:endParaRPr>
          </a:p>
        </p:txBody>
      </p:sp>
      <p:sp>
        <p:nvSpPr>
          <p:cNvPr id="3" name="Text Placeholder 2"/>
          <p:cNvSpPr>
            <a:spLocks noGrp="1"/>
          </p:cNvSpPr>
          <p:nvPr>
            <p:ph type="body" idx="1"/>
          </p:nvPr>
        </p:nvSpPr>
        <p:spPr>
          <a:xfrm>
            <a:off x="688275" y="1769238"/>
            <a:ext cx="6820108" cy="4478655"/>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noAutofit/>
          </a:bodyPr>
          <a:lstStyle/>
          <a:p>
            <a:pPr marL="857250" lvl="0" indent="-857250" algn="l">
              <a:buFont typeface="Arial" pitchFamily="34" charset="0"/>
              <a:buChar char="•"/>
            </a:pPr>
            <a:r>
              <a:rPr lang="en-US" sz="2400" dirty="0">
                <a:solidFill>
                  <a:schemeClr val="tx1"/>
                </a:solidFill>
                <a:latin typeface="Arial Narrow" panose="020B0606020202030204" pitchFamily="34" charset="0"/>
              </a:rPr>
              <a:t>On the top, a clock is mounted.</a:t>
            </a:r>
          </a:p>
          <a:p>
            <a:pPr marL="857250" lvl="0" indent="-857250" algn="l">
              <a:buFont typeface="Arial" pitchFamily="34" charset="0"/>
              <a:buChar char="•"/>
            </a:pPr>
            <a:r>
              <a:rPr lang="en-US" sz="2400" dirty="0">
                <a:solidFill>
                  <a:schemeClr val="tx1"/>
                </a:solidFill>
                <a:latin typeface="Arial Narrow" panose="020B0606020202030204" pitchFamily="34" charset="0"/>
              </a:rPr>
              <a:t>Every container has a button on it to set the alarm.</a:t>
            </a:r>
          </a:p>
          <a:p>
            <a:pPr marL="857250" lvl="0" indent="-857250" algn="l">
              <a:buFont typeface="Arial" pitchFamily="34" charset="0"/>
              <a:buChar char="•"/>
            </a:pPr>
            <a:r>
              <a:rPr lang="en-US" sz="2400" dirty="0">
                <a:solidFill>
                  <a:schemeClr val="tx1"/>
                </a:solidFill>
                <a:latin typeface="Arial Narrow" panose="020B0606020202030204" pitchFamily="34" charset="0"/>
              </a:rPr>
              <a:t>It has an automated drawer built inside.</a:t>
            </a:r>
          </a:p>
          <a:p>
            <a:pPr marL="857250" lvl="0" indent="-857250" algn="l">
              <a:buFont typeface="Arial" pitchFamily="34" charset="0"/>
              <a:buChar char="•"/>
            </a:pPr>
            <a:r>
              <a:rPr lang="en-US" sz="2400" dirty="0">
                <a:solidFill>
                  <a:schemeClr val="tx1"/>
                </a:solidFill>
                <a:latin typeface="Arial Narrow" panose="020B0606020202030204" pitchFamily="34" charset="0"/>
              </a:rPr>
              <a:t>To set the alarm, navigation buttons are mounted.</a:t>
            </a:r>
          </a:p>
          <a:p>
            <a:pPr marL="857250" lvl="0" indent="-857250" algn="l">
              <a:buFont typeface="Arial" pitchFamily="34" charset="0"/>
              <a:buChar char="•"/>
            </a:pPr>
            <a:r>
              <a:rPr lang="en-US" sz="2400" dirty="0">
                <a:solidFill>
                  <a:schemeClr val="tx1"/>
                </a:solidFill>
                <a:latin typeface="Arial Narrow" panose="020B0606020202030204" pitchFamily="34" charset="0"/>
              </a:rPr>
              <a:t>In the drawer, weighting sensors are installed.</a:t>
            </a:r>
          </a:p>
          <a:p>
            <a:pPr marL="857250" lvl="0" indent="-857250" algn="l">
              <a:buFont typeface="Arial" pitchFamily="34" charset="0"/>
              <a:buChar char="•"/>
            </a:pPr>
            <a:r>
              <a:rPr lang="en-US" sz="2400" dirty="0">
                <a:solidFill>
                  <a:schemeClr val="tx1"/>
                </a:solidFill>
                <a:latin typeface="Arial Narrow" panose="020B0606020202030204" pitchFamily="34" charset="0"/>
              </a:rPr>
              <a:t>There is an alarm buzzer that will serve as an alert.</a:t>
            </a:r>
          </a:p>
          <a:p>
            <a:pPr marL="857250" lvl="0" indent="-857250" algn="l">
              <a:buFont typeface="Arial" pitchFamily="34" charset="0"/>
              <a:buChar char="•"/>
            </a:pPr>
            <a:r>
              <a:rPr lang="en-US" sz="2400" dirty="0">
                <a:solidFill>
                  <a:schemeClr val="tx1"/>
                </a:solidFill>
                <a:latin typeface="Arial Narrow" panose="020B0606020202030204" pitchFamily="34" charset="0"/>
              </a:rPr>
              <a:t>Display on the top will show the quantity of medicines left.</a:t>
            </a:r>
            <a:r>
              <a:rPr lang="en-US" sz="4000" dirty="0">
                <a:solidFill>
                  <a:schemeClr val="tx1"/>
                </a:solidFill>
                <a:latin typeface="Agency FB" pitchFamily="34" charset="0"/>
              </a:rPr>
              <a:t>.</a:t>
            </a:r>
          </a:p>
        </p:txBody>
      </p:sp>
      <p:pic>
        <p:nvPicPr>
          <p:cNvPr id="1028" name="Picture 4" descr="Little but Fierce: Lion Gift for Women - Lined Notebook Featuring a Lion  with Flowers on a Yellow Background: Lemon Thursday Press: 9781707837113:  Amazon.com: Books">
            <a:extLst>
              <a:ext uri="{FF2B5EF4-FFF2-40B4-BE49-F238E27FC236}">
                <a16:creationId xmlns:a16="http://schemas.microsoft.com/office/drawing/2014/main" id="{A4C63A27-1E45-4A36-A465-7C621E575F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8413" y="0"/>
            <a:ext cx="45735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670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7730" y="152400"/>
            <a:ext cx="10999720" cy="1405467"/>
          </a:xfrm>
        </p:spPr>
        <p:txBody>
          <a:bodyPr anchor="ctr">
            <a:normAutofit/>
          </a:bodyPr>
          <a:lstStyle/>
          <a:p>
            <a:pPr algn="l"/>
            <a:r>
              <a:rPr lang="en-IN" sz="5600" b="1" dirty="0">
                <a:latin typeface="Algerian" panose="04020705040A02060702" pitchFamily="82" charset="0"/>
              </a:rPr>
              <a:t> </a:t>
            </a:r>
            <a:r>
              <a:rPr lang="en-IN" sz="5600" dirty="0">
                <a:solidFill>
                  <a:schemeClr val="accent5">
                    <a:lumMod val="50000"/>
                  </a:schemeClr>
                </a:solidFill>
                <a:latin typeface="Algerian" panose="04020705040A02060702" pitchFamily="82" charset="0"/>
              </a:rPr>
              <a:t> advantages </a:t>
            </a:r>
            <a:endParaRPr lang="en-IN" sz="5600" dirty="0">
              <a:solidFill>
                <a:schemeClr val="accent5">
                  <a:lumMod val="50000"/>
                </a:schemeClr>
              </a:solidFill>
              <a:latin typeface="Algerian" panose="04020705040A02060702" pitchFamily="82" charset="0"/>
              <a:cs typeface="Algerian" panose="04020705040A02060702" pitchFamily="82" charset="0"/>
            </a:endParaRPr>
          </a:p>
        </p:txBody>
      </p:sp>
      <p:sp>
        <p:nvSpPr>
          <p:cNvPr id="3" name="Text Placeholder 2"/>
          <p:cNvSpPr>
            <a:spLocks noGrp="1"/>
          </p:cNvSpPr>
          <p:nvPr>
            <p:ph type="body" idx="1"/>
          </p:nvPr>
        </p:nvSpPr>
        <p:spPr>
          <a:xfrm>
            <a:off x="533729" y="1146221"/>
            <a:ext cx="5640708" cy="5385008"/>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normAutofit/>
          </a:bodyPr>
          <a:lstStyle/>
          <a:p>
            <a:pPr marL="571500" lvl="0" indent="-571500" algn="l">
              <a:buFont typeface="Arial" pitchFamily="34" charset="0"/>
              <a:buChar char="•"/>
            </a:pPr>
            <a:r>
              <a:rPr lang="en-US" sz="2400" dirty="0">
                <a:solidFill>
                  <a:schemeClr val="tx1"/>
                </a:solidFill>
                <a:latin typeface="Arial Narrow" panose="020B0606020202030204" pitchFamily="34" charset="0"/>
              </a:rPr>
              <a:t>We're never going to forget about taking medication.</a:t>
            </a:r>
          </a:p>
          <a:p>
            <a:pPr marL="571500" lvl="0" indent="-571500" algn="l">
              <a:buFont typeface="Arial" pitchFamily="34" charset="0"/>
              <a:buChar char="•"/>
            </a:pPr>
            <a:r>
              <a:rPr lang="en-US" sz="2400" dirty="0">
                <a:solidFill>
                  <a:schemeClr val="tx1"/>
                </a:solidFill>
                <a:latin typeface="Arial Narrow" panose="020B0606020202030204" pitchFamily="34" charset="0"/>
              </a:rPr>
              <a:t>Alarm buzzer will give a reminder.</a:t>
            </a:r>
          </a:p>
          <a:p>
            <a:pPr marL="571500" lvl="0" indent="-571500" algn="l">
              <a:buFont typeface="Arial" pitchFamily="34" charset="0"/>
              <a:buChar char="•"/>
            </a:pPr>
            <a:r>
              <a:rPr lang="en-US" sz="2400" dirty="0">
                <a:solidFill>
                  <a:schemeClr val="tx1"/>
                </a:solidFill>
                <a:latin typeface="Arial Narrow" panose="020B0606020202030204" pitchFamily="34" charset="0"/>
              </a:rPr>
              <a:t>The screen will tell us how much medication is left.</a:t>
            </a:r>
          </a:p>
          <a:p>
            <a:pPr marL="571500" lvl="0" indent="-571500" algn="l">
              <a:buFont typeface="Arial" pitchFamily="34" charset="0"/>
              <a:buChar char="•"/>
            </a:pPr>
            <a:r>
              <a:rPr lang="en-US" sz="2400" dirty="0">
                <a:solidFill>
                  <a:schemeClr val="tx1"/>
                </a:solidFill>
                <a:latin typeface="Arial Narrow" panose="020B0606020202030204" pitchFamily="34" charset="0"/>
              </a:rPr>
              <a:t>A patient can take medication quickly.</a:t>
            </a:r>
          </a:p>
          <a:p>
            <a:pPr marL="571500" lvl="0" indent="-571500" algn="l">
              <a:buFont typeface="Arial" pitchFamily="34" charset="0"/>
              <a:buChar char="•"/>
            </a:pPr>
            <a:r>
              <a:rPr lang="en-US" sz="2400" dirty="0">
                <a:solidFill>
                  <a:schemeClr val="tx1"/>
                </a:solidFill>
                <a:latin typeface="Arial Narrow" panose="020B0606020202030204" pitchFamily="34" charset="0"/>
              </a:rPr>
              <a:t>Just the container, which holds the medication we have to take, will come out</a:t>
            </a:r>
            <a:r>
              <a:rPr lang="en-US" sz="4000" dirty="0">
                <a:solidFill>
                  <a:schemeClr val="tx1"/>
                </a:solidFill>
                <a:latin typeface="Agency FB" pitchFamily="34" charset="0"/>
              </a:rPr>
              <a:t>.</a:t>
            </a:r>
          </a:p>
        </p:txBody>
      </p:sp>
      <p:pic>
        <p:nvPicPr>
          <p:cNvPr id="2052" name="Picture 4" descr="The Advantages of Florida's Marijuana Law | St. Petersburg">
            <a:extLst>
              <a:ext uri="{FF2B5EF4-FFF2-40B4-BE49-F238E27FC236}">
                <a16:creationId xmlns:a16="http://schemas.microsoft.com/office/drawing/2014/main" id="{760D5935-2467-4066-9E35-D04786DE80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7008" y="0"/>
            <a:ext cx="634499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128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97769" y="860739"/>
            <a:ext cx="11347450" cy="1405467"/>
          </a:xfrm>
        </p:spPr>
        <p:txBody>
          <a:bodyPr anchor="ctr">
            <a:normAutofit/>
          </a:bodyPr>
          <a:lstStyle/>
          <a:p>
            <a:pPr algn="l"/>
            <a:r>
              <a:rPr lang="en-IN" sz="5600" dirty="0">
                <a:solidFill>
                  <a:schemeClr val="accent5">
                    <a:lumMod val="50000"/>
                  </a:schemeClr>
                </a:solidFill>
                <a:latin typeface="Algerian" panose="04020705040A02060702" pitchFamily="82" charset="0"/>
              </a:rPr>
              <a:t>disadvantages </a:t>
            </a:r>
            <a:endParaRPr lang="en-IN" sz="5600" dirty="0">
              <a:solidFill>
                <a:schemeClr val="accent5">
                  <a:lumMod val="50000"/>
                </a:schemeClr>
              </a:solidFill>
              <a:latin typeface="Algerian" panose="04020705040A02060702" pitchFamily="82" charset="0"/>
              <a:cs typeface="Algerian" panose="04020705040A02060702" pitchFamily="82" charset="0"/>
            </a:endParaRPr>
          </a:p>
        </p:txBody>
      </p:sp>
      <p:sp>
        <p:nvSpPr>
          <p:cNvPr id="3" name="Text Placeholder 2"/>
          <p:cNvSpPr>
            <a:spLocks noGrp="1"/>
          </p:cNvSpPr>
          <p:nvPr>
            <p:ph type="body" idx="1"/>
          </p:nvPr>
        </p:nvSpPr>
        <p:spPr>
          <a:xfrm>
            <a:off x="6297769" y="-515154"/>
            <a:ext cx="6240017" cy="7600175"/>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normAutofit/>
          </a:bodyPr>
          <a:lstStyle/>
          <a:p>
            <a:pPr marL="571500" lvl="0" indent="-571500" algn="l">
              <a:buFont typeface="Arial" pitchFamily="34" charset="0"/>
              <a:buChar char="•"/>
            </a:pPr>
            <a:r>
              <a:rPr lang="en-US" sz="2400" dirty="0">
                <a:solidFill>
                  <a:schemeClr val="tx1"/>
                </a:solidFill>
                <a:latin typeface="Arial Narrow" panose="020B0606020202030204" pitchFamily="34" charset="0"/>
              </a:rPr>
              <a:t>Disadvantage of this device is that it will reduce the work of care takers and nurses which will lead to a decrease in their wages.</a:t>
            </a:r>
          </a:p>
        </p:txBody>
      </p:sp>
      <p:pic>
        <p:nvPicPr>
          <p:cNvPr id="3074" name="Picture 2" descr="Technology Will Soon Give Us Precise Control Over Our Brains and Genes | UC  San Francisco">
            <a:extLst>
              <a:ext uri="{FF2B5EF4-FFF2-40B4-BE49-F238E27FC236}">
                <a16:creationId xmlns:a16="http://schemas.microsoft.com/office/drawing/2014/main" id="{CA899F48-3289-4A66-A01C-A64E18B4CC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987" y="0"/>
            <a:ext cx="63769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8153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09EB3-5FD2-4158-B079-9557818B8F43}"/>
              </a:ext>
            </a:extLst>
          </p:cNvPr>
          <p:cNvSpPr>
            <a:spLocks noGrp="1"/>
          </p:cNvSpPr>
          <p:nvPr>
            <p:ph type="title"/>
          </p:nvPr>
        </p:nvSpPr>
        <p:spPr>
          <a:xfrm>
            <a:off x="685800" y="753533"/>
            <a:ext cx="10820399" cy="572991"/>
          </a:xfrm>
        </p:spPr>
        <p:txBody>
          <a:bodyPr>
            <a:normAutofit fontScale="90000"/>
          </a:bodyPr>
          <a:lstStyle/>
          <a:p>
            <a:pPr algn="l"/>
            <a:r>
              <a:rPr lang="en-GB" u="sng" dirty="0"/>
              <a:t>ARDUINO UNO:-</a:t>
            </a:r>
          </a:p>
        </p:txBody>
      </p:sp>
      <p:sp>
        <p:nvSpPr>
          <p:cNvPr id="3" name="Text Placeholder 2">
            <a:extLst>
              <a:ext uri="{FF2B5EF4-FFF2-40B4-BE49-F238E27FC236}">
                <a16:creationId xmlns:a16="http://schemas.microsoft.com/office/drawing/2014/main" id="{E460F97F-7C90-4179-AF5D-D5E959E957BB}"/>
              </a:ext>
            </a:extLst>
          </p:cNvPr>
          <p:cNvSpPr>
            <a:spLocks noGrp="1"/>
          </p:cNvSpPr>
          <p:nvPr>
            <p:ph type="body" idx="1"/>
          </p:nvPr>
        </p:nvSpPr>
        <p:spPr>
          <a:xfrm>
            <a:off x="167425" y="1777285"/>
            <a:ext cx="7418231" cy="4327182"/>
          </a:xfrm>
        </p:spPr>
        <p:txBody>
          <a:bodyPr>
            <a:normAutofit/>
          </a:bodyPr>
          <a:lstStyle/>
          <a:p>
            <a:pPr algn="l"/>
            <a:r>
              <a:rPr lang="en-GB" i="0" dirty="0">
                <a:solidFill>
                  <a:schemeClr val="tx1"/>
                </a:solidFill>
                <a:effectLst/>
                <a:latin typeface="Arial Narrow" panose="020B0606020202030204" pitchFamily="34" charset="0"/>
              </a:rPr>
              <a:t>The Arduino Uno is an </a:t>
            </a:r>
            <a:r>
              <a:rPr lang="en-GB" i="0" strike="noStrike" dirty="0">
                <a:solidFill>
                  <a:schemeClr val="tx1"/>
                </a:solidFill>
                <a:effectLst/>
                <a:latin typeface="Arial Narrow" panose="020B0606020202030204" pitchFamily="34" charset="0"/>
              </a:rPr>
              <a:t>open source</a:t>
            </a:r>
            <a:r>
              <a:rPr lang="en-GB" i="0" dirty="0">
                <a:solidFill>
                  <a:schemeClr val="tx1"/>
                </a:solidFill>
                <a:effectLst/>
                <a:latin typeface="Arial Narrow" panose="020B0606020202030204" pitchFamily="34" charset="0"/>
              </a:rPr>
              <a:t> </a:t>
            </a:r>
            <a:r>
              <a:rPr lang="en-GB" i="0" strike="noStrike" dirty="0">
                <a:solidFill>
                  <a:schemeClr val="tx1"/>
                </a:solidFill>
                <a:effectLst/>
                <a:latin typeface="Arial Narrow" panose="020B0606020202030204" pitchFamily="34" charset="0"/>
              </a:rPr>
              <a:t>microcontroller board</a:t>
            </a:r>
            <a:r>
              <a:rPr lang="en-GB" i="0" dirty="0">
                <a:solidFill>
                  <a:schemeClr val="tx1"/>
                </a:solidFill>
                <a:effectLst/>
                <a:latin typeface="Arial Narrow" panose="020B0606020202030204" pitchFamily="34" charset="0"/>
              </a:rPr>
              <a:t> based on the </a:t>
            </a:r>
            <a:r>
              <a:rPr lang="en-GB" i="0" strike="noStrike" dirty="0">
                <a:solidFill>
                  <a:schemeClr val="tx1"/>
                </a:solidFill>
                <a:effectLst/>
                <a:latin typeface="Arial Narrow" panose="020B0606020202030204" pitchFamily="34" charset="0"/>
              </a:rPr>
              <a:t>Microchip</a:t>
            </a:r>
            <a:r>
              <a:rPr lang="en-GB" i="0" dirty="0">
                <a:solidFill>
                  <a:schemeClr val="tx1"/>
                </a:solidFill>
                <a:effectLst/>
                <a:latin typeface="Arial Narrow" panose="020B0606020202030204" pitchFamily="34" charset="0"/>
              </a:rPr>
              <a:t> </a:t>
            </a:r>
            <a:r>
              <a:rPr lang="en-GB" i="0" strike="noStrike" dirty="0">
                <a:solidFill>
                  <a:schemeClr val="tx1"/>
                </a:solidFill>
                <a:effectLst/>
                <a:latin typeface="Arial Narrow" panose="020B0606020202030204" pitchFamily="34" charset="0"/>
              </a:rPr>
              <a:t>ATmega328P</a:t>
            </a:r>
            <a:r>
              <a:rPr lang="en-GB" i="0" dirty="0">
                <a:solidFill>
                  <a:schemeClr val="tx1"/>
                </a:solidFill>
                <a:effectLst/>
                <a:latin typeface="Arial Narrow" panose="020B0606020202030204" pitchFamily="34" charset="0"/>
              </a:rPr>
              <a:t> microcontroller and developed by Arduino.cc. The board is equipped with sets of digital and analog </a:t>
            </a:r>
            <a:r>
              <a:rPr lang="en-GB" i="0" strike="noStrike" dirty="0">
                <a:solidFill>
                  <a:schemeClr val="tx1"/>
                </a:solidFill>
                <a:effectLst/>
                <a:latin typeface="Arial Narrow" panose="020B0606020202030204" pitchFamily="34" charset="0"/>
              </a:rPr>
              <a:t>input/output</a:t>
            </a:r>
            <a:r>
              <a:rPr lang="en-GB" i="0" dirty="0">
                <a:solidFill>
                  <a:schemeClr val="tx1"/>
                </a:solidFill>
                <a:effectLst/>
                <a:latin typeface="Arial Narrow" panose="020B0606020202030204" pitchFamily="34" charset="0"/>
              </a:rPr>
              <a:t> (I/O) pins that may be interfaced to various </a:t>
            </a:r>
            <a:r>
              <a:rPr lang="en-GB" i="0" strike="noStrike" dirty="0">
                <a:solidFill>
                  <a:schemeClr val="tx1"/>
                </a:solidFill>
                <a:effectLst/>
                <a:latin typeface="Arial Narrow" panose="020B0606020202030204" pitchFamily="34" charset="0"/>
              </a:rPr>
              <a:t>expansion boards</a:t>
            </a:r>
            <a:r>
              <a:rPr lang="en-GB" i="0" dirty="0">
                <a:solidFill>
                  <a:schemeClr val="tx1"/>
                </a:solidFill>
                <a:effectLst/>
                <a:latin typeface="Arial Narrow" panose="020B0606020202030204" pitchFamily="34" charset="0"/>
              </a:rPr>
              <a:t> (shields) and other circuits.</a:t>
            </a:r>
            <a:r>
              <a:rPr lang="en-GB" i="0" strike="noStrike" baseline="30000" dirty="0">
                <a:solidFill>
                  <a:schemeClr val="tx1"/>
                </a:solidFill>
                <a:effectLst/>
                <a:latin typeface="Arial Narrow" panose="020B0606020202030204" pitchFamily="34" charset="0"/>
                <a:hlinkClick r:id="rId2">
                  <a:extLst>
                    <a:ext uri="{A12FA001-AC4F-418D-AE19-62706E023703}">
                      <ahyp:hlinkClr xmlns:ahyp="http://schemas.microsoft.com/office/drawing/2018/hyperlinkcolor" val="tx"/>
                    </a:ext>
                  </a:extLst>
                </a:hlinkClick>
              </a:rPr>
              <a:t>[1]</a:t>
            </a:r>
            <a:r>
              <a:rPr lang="en-GB" i="0" dirty="0">
                <a:solidFill>
                  <a:schemeClr val="tx1"/>
                </a:solidFill>
                <a:effectLst/>
                <a:latin typeface="Arial Narrow" panose="020B0606020202030204" pitchFamily="34" charset="0"/>
              </a:rPr>
              <a:t> The board has 14 digital I/O pins (six capable of </a:t>
            </a:r>
            <a:r>
              <a:rPr lang="en-GB" i="0" strike="noStrike" dirty="0">
                <a:solidFill>
                  <a:schemeClr val="tx1"/>
                </a:solidFill>
                <a:effectLst/>
                <a:latin typeface="Arial Narrow" panose="020B0606020202030204" pitchFamily="34" charset="0"/>
              </a:rPr>
              <a:t>PWM</a:t>
            </a:r>
            <a:r>
              <a:rPr lang="en-GB" i="0" dirty="0">
                <a:solidFill>
                  <a:schemeClr val="tx1"/>
                </a:solidFill>
                <a:effectLst/>
                <a:latin typeface="Arial Narrow" panose="020B0606020202030204" pitchFamily="34" charset="0"/>
              </a:rPr>
              <a:t> output), 6 analog I/O pins, and is programmable with the </a:t>
            </a:r>
            <a:r>
              <a:rPr lang="en-GB" i="0" strike="noStrike" dirty="0">
                <a:solidFill>
                  <a:schemeClr val="tx1"/>
                </a:solidFill>
                <a:effectLst/>
                <a:latin typeface="Arial Narrow" panose="020B0606020202030204" pitchFamily="34" charset="0"/>
              </a:rPr>
              <a:t>Arduino IDE</a:t>
            </a:r>
            <a:r>
              <a:rPr lang="en-GB" i="0" dirty="0">
                <a:solidFill>
                  <a:schemeClr val="tx1"/>
                </a:solidFill>
                <a:effectLst/>
                <a:latin typeface="Arial Narrow" panose="020B0606020202030204" pitchFamily="34" charset="0"/>
              </a:rPr>
              <a:t> (Integrated Development Environment), via a type B </a:t>
            </a:r>
            <a:r>
              <a:rPr lang="en-GB" i="0" strike="noStrike" dirty="0">
                <a:solidFill>
                  <a:schemeClr val="tx1"/>
                </a:solidFill>
                <a:effectLst/>
                <a:latin typeface="Arial Narrow" panose="020B0606020202030204" pitchFamily="34" charset="0"/>
              </a:rPr>
              <a:t>USB cable</a:t>
            </a:r>
            <a:r>
              <a:rPr lang="en-GB" i="0" dirty="0">
                <a:solidFill>
                  <a:schemeClr val="tx1"/>
                </a:solidFill>
                <a:effectLst/>
                <a:latin typeface="Arial Narrow" panose="020B0606020202030204" pitchFamily="34" charset="0"/>
              </a:rPr>
              <a:t>.</a:t>
            </a:r>
            <a:r>
              <a:rPr lang="en-GB" i="0" strike="noStrike" baseline="30000" dirty="0">
                <a:solidFill>
                  <a:schemeClr val="tx1"/>
                </a:solidFill>
                <a:effectLst/>
                <a:latin typeface="Arial Narrow" panose="020B0606020202030204" pitchFamily="34" charset="0"/>
                <a:hlinkClick r:id="rId3">
                  <a:extLst>
                    <a:ext uri="{A12FA001-AC4F-418D-AE19-62706E023703}">
                      <ahyp:hlinkClr xmlns:ahyp="http://schemas.microsoft.com/office/drawing/2018/hyperlinkcolor" val="tx"/>
                    </a:ext>
                  </a:extLst>
                </a:hlinkClick>
              </a:rPr>
              <a:t>[4]</a:t>
            </a:r>
            <a:r>
              <a:rPr lang="en-GB" i="0" dirty="0">
                <a:solidFill>
                  <a:schemeClr val="tx1"/>
                </a:solidFill>
                <a:effectLst/>
                <a:latin typeface="Arial Narrow" panose="020B0606020202030204" pitchFamily="34" charset="0"/>
              </a:rPr>
              <a:t> It can be powered by the USB cable or by an external </a:t>
            </a:r>
            <a:r>
              <a:rPr lang="en-GB" i="0" strike="noStrike" dirty="0">
                <a:solidFill>
                  <a:schemeClr val="tx1"/>
                </a:solidFill>
                <a:effectLst/>
                <a:latin typeface="Arial Narrow" panose="020B0606020202030204" pitchFamily="34" charset="0"/>
              </a:rPr>
              <a:t>9-volt battery</a:t>
            </a:r>
            <a:r>
              <a:rPr lang="en-GB" i="0" dirty="0">
                <a:solidFill>
                  <a:schemeClr val="tx1"/>
                </a:solidFill>
                <a:effectLst/>
                <a:latin typeface="Arial Narrow" panose="020B0606020202030204" pitchFamily="34" charset="0"/>
              </a:rPr>
              <a:t>, though it accepts voltages between 7 and 20 volts. It is similar to the </a:t>
            </a:r>
            <a:r>
              <a:rPr lang="en-GB" i="0" strike="noStrike" dirty="0">
                <a:solidFill>
                  <a:schemeClr val="tx1"/>
                </a:solidFill>
                <a:effectLst/>
                <a:latin typeface="Arial Narrow" panose="020B0606020202030204" pitchFamily="34" charset="0"/>
              </a:rPr>
              <a:t>Arduino Nano</a:t>
            </a:r>
            <a:r>
              <a:rPr lang="en-GB" i="0" dirty="0">
                <a:solidFill>
                  <a:schemeClr val="tx1"/>
                </a:solidFill>
                <a:effectLst/>
                <a:latin typeface="Arial Narrow" panose="020B0606020202030204" pitchFamily="34" charset="0"/>
              </a:rPr>
              <a:t> and Leonardo.</a:t>
            </a:r>
            <a:endParaRPr lang="en-GB" dirty="0">
              <a:solidFill>
                <a:schemeClr val="tx1"/>
              </a:solidFill>
              <a:latin typeface="Arial Narrow" panose="020B0606020202030204" pitchFamily="34" charset="0"/>
            </a:endParaRPr>
          </a:p>
        </p:txBody>
      </p:sp>
      <p:pic>
        <p:nvPicPr>
          <p:cNvPr id="6146" name="Picture 2" descr="Arduino Original Board UNO With Cable at Rs 720/unit(s) | Arduino UNO  Board, अर्दुइनो बोर्ड - Plan My Study, Nagpur | ID: 12390160755">
            <a:extLst>
              <a:ext uri="{FF2B5EF4-FFF2-40B4-BE49-F238E27FC236}">
                <a16:creationId xmlns:a16="http://schemas.microsoft.com/office/drawing/2014/main" id="{F3C14D17-873D-4D92-98D0-CC5B28D818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9500" y="0"/>
            <a:ext cx="4762500" cy="32956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Buy Arduino Uno R3 with Compatible Cable Online at Low Price">
            <a:extLst>
              <a:ext uri="{FF2B5EF4-FFF2-40B4-BE49-F238E27FC236}">
                <a16:creationId xmlns:a16="http://schemas.microsoft.com/office/drawing/2014/main" id="{7ABBAB2A-32D4-413D-BACD-AB9919917B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9500" y="3257818"/>
            <a:ext cx="4762499" cy="3600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9437335"/>
      </p:ext>
    </p:extLst>
  </p:cSld>
  <p:clrMapOvr>
    <a:masterClrMapping/>
  </p:clrMapOvr>
</p:sld>
</file>

<file path=ppt/theme/theme1.xml><?xml version="1.0" encoding="utf-8"?>
<a:theme xmlns:a="http://schemas.openxmlformats.org/drawingml/2006/main" name="Wisp">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TM02892315[[fn=Wisp]]</Template>
  <TotalTime>490</TotalTime>
  <Words>575</Words>
  <Application>Microsoft Office PowerPoint</Application>
  <PresentationFormat>Widescreen</PresentationFormat>
  <Paragraphs>72</Paragraphs>
  <Slides>12</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Agency FB</vt:lpstr>
      <vt:lpstr>Algerian</vt:lpstr>
      <vt:lpstr>Arial</vt:lpstr>
      <vt:lpstr>Arial Narrow</vt:lpstr>
      <vt:lpstr>Century Gothic</vt:lpstr>
      <vt:lpstr>Times New Roman</vt:lpstr>
      <vt:lpstr>Wingdings 3</vt:lpstr>
      <vt:lpstr>Wisp</vt:lpstr>
      <vt:lpstr>    Project name-</vt:lpstr>
      <vt:lpstr>CONTENTS:-</vt:lpstr>
      <vt:lpstr>             </vt:lpstr>
      <vt:lpstr>               Drawings on a-4 sheet</vt:lpstr>
      <vt:lpstr>       AUTOCAD DRAWING </vt:lpstr>
      <vt:lpstr>  novel features</vt:lpstr>
      <vt:lpstr>  advantages </vt:lpstr>
      <vt:lpstr>disadvantages </vt:lpstr>
      <vt:lpstr>ARDUINO UNO:-</vt:lpstr>
      <vt:lpstr>MODULES FOR ARDUINO UNO</vt:lpstr>
      <vt:lpst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dc:creator>
  <cp:lastModifiedBy>deekshant taya</cp:lastModifiedBy>
  <cp:revision>39</cp:revision>
  <dcterms:created xsi:type="dcterms:W3CDTF">2020-10-02T05:01:00Z</dcterms:created>
  <dcterms:modified xsi:type="dcterms:W3CDTF">2020-10-04T05:19:40Z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1033-10.2.0.7636</vt:lpwstr>
  </property>
</Properties>
</file>